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60" r:id="rId4"/>
    <p:sldId id="261" r:id="rId5"/>
    <p:sldId id="263" r:id="rId6"/>
  </p:sldIdLst>
  <p:sldSz cx="14630400" cy="8229600"/>
  <p:notesSz cx="8229600" cy="14630400"/>
  <p:embeddedFontLst>
    <p:embeddedFont>
      <p:font typeface="Geist" panose="020B0604020202020204" charset="0"/>
      <p:regular r:id="rId8"/>
    </p:embeddedFont>
    <p:embeddedFont>
      <p:font typeface="Lora" pitchFamily="2" charset="0"/>
      <p:regular r:id="rId9"/>
      <p:bold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CC"/>
    <a:srgbClr val="FF00FF"/>
    <a:srgbClr val="33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8" autoAdjust="0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31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2012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1.sv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sv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svg"/><Relationship Id="rId1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0" descr="A person looking at a screens&#10;&#10;AI-generated content may be incorrect.">
            <a:extLst>
              <a:ext uri="{FF2B5EF4-FFF2-40B4-BE49-F238E27FC236}">
                <a16:creationId xmlns:a16="http://schemas.microsoft.com/office/drawing/2014/main" id="{08EDF0F7-EF61-6E0D-2184-0D7DB0EEA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384" y="20548"/>
            <a:ext cx="14615027" cy="8229600"/>
          </a:xfrm>
          <a:prstGeom prst="rect">
            <a:avLst/>
          </a:prstGeom>
        </p:spPr>
      </p:pic>
      <p:sp>
        <p:nvSpPr>
          <p:cNvPr id="18" name="Shape 0">
            <a:extLst>
              <a:ext uri="{FF2B5EF4-FFF2-40B4-BE49-F238E27FC236}">
                <a16:creationId xmlns:a16="http://schemas.microsoft.com/office/drawing/2014/main" id="{9954D436-5CF2-3827-38E2-40E9A8EFEFEC}"/>
              </a:ext>
            </a:extLst>
          </p:cNvPr>
          <p:cNvSpPr/>
          <p:nvPr/>
        </p:nvSpPr>
        <p:spPr>
          <a:xfrm>
            <a:off x="-1" y="-20548"/>
            <a:ext cx="14615027" cy="8229600"/>
          </a:xfrm>
          <a:prstGeom prst="rect">
            <a:avLst/>
          </a:prstGeom>
          <a:solidFill>
            <a:srgbClr val="252833">
              <a:alpha val="80000"/>
            </a:srgbClr>
          </a:solidFill>
          <a:ln/>
        </p:spPr>
        <p:txBody>
          <a:bodyPr/>
          <a:lstStyle/>
          <a:p>
            <a:pPr algn="r">
              <a:lnSpc>
                <a:spcPts val="2300"/>
              </a:lnSpc>
            </a:pPr>
            <a:r>
              <a:rPr lang="en-US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Roll No: 23P81A0578         </a:t>
            </a:r>
            <a:endParaRPr lang="en-US" dirty="0"/>
          </a:p>
        </p:txBody>
      </p:sp>
      <p:sp>
        <p:nvSpPr>
          <p:cNvPr id="3" name="Text 0"/>
          <p:cNvSpPr/>
          <p:nvPr/>
        </p:nvSpPr>
        <p:spPr>
          <a:xfrm>
            <a:off x="667745" y="2244765"/>
            <a:ext cx="4938665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320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Project Overview: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458A19-A63B-A48B-552A-4E53814A1C7A}"/>
              </a:ext>
            </a:extLst>
          </p:cNvPr>
          <p:cNvSpPr txBox="1"/>
          <p:nvPr/>
        </p:nvSpPr>
        <p:spPr>
          <a:xfrm>
            <a:off x="504093" y="3191281"/>
            <a:ext cx="13542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i="1" dirty="0">
                <a:solidFill>
                  <a:schemeClr val="tx2">
                    <a:lumMod val="60000"/>
                    <a:lumOff val="40000"/>
                  </a:schemeClr>
                </a:solidFill>
                <a:latin typeface="Source san3"/>
                <a:cs typeface="Times New Roman" panose="02020603050405020304" pitchFamily="18" charset="0"/>
              </a:rPr>
              <a:t>This project builds a GAN + Transformer–based cyber threat-hunting system for 6G-enabled IoT networks. GANs generate synthetic attack data to balance the dataset, and a Transformer model classifies IoT attacks with high accuracy. Using the Edge-IIOT dataset, the system achieves good accuracy in identifying 14 different attack types. The approach improves real-time threat detection in large, high-speed 6G IoT environments while addressing challenges such as scalability, data quality, privacy, and energy consumption. </a:t>
            </a:r>
          </a:p>
          <a:p>
            <a:pPr algn="just"/>
            <a:endParaRPr lang="en-IN" sz="2000" i="1" dirty="0">
              <a:solidFill>
                <a:schemeClr val="tx2">
                  <a:lumMod val="60000"/>
                  <a:lumOff val="40000"/>
                </a:schemeClr>
              </a:solidFill>
              <a:latin typeface="Source san3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8DAA16-53AC-9B57-E699-70F0122BBAC4}"/>
              </a:ext>
            </a:extLst>
          </p:cNvPr>
          <p:cNvSpPr txBox="1"/>
          <p:nvPr/>
        </p:nvSpPr>
        <p:spPr>
          <a:xfrm>
            <a:off x="-798241" y="244833"/>
            <a:ext cx="13888297" cy="1842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                  Generative AI for Cyber Threat-hunting in 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                                     6G-enabled IOT Networks</a:t>
            </a:r>
            <a:endParaRPr lang="en-US"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6697" y="132275"/>
            <a:ext cx="5371624" cy="656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150"/>
              </a:lnSpc>
            </a:pPr>
            <a:r>
              <a:rPr lang="en-US" sz="3600" b="1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System Architecture:</a:t>
            </a:r>
            <a:endParaRPr lang="en-US" sz="3950" dirty="0">
              <a:solidFill>
                <a:srgbClr val="FF33CC"/>
              </a:solidFill>
              <a:latin typeface="Lora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2821"/>
            <a:ext cx="14630400" cy="71367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7350" y="7410688"/>
            <a:ext cx="13215699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5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6406C5-1AD7-65E0-2B74-E2E819A3D4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7444" y="269631"/>
            <a:ext cx="6954220" cy="24852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DDAF89-F3C0-1899-11A5-EB847C7D9878}"/>
              </a:ext>
            </a:extLst>
          </p:cNvPr>
          <p:cNvSpPr txBox="1"/>
          <p:nvPr/>
        </p:nvSpPr>
        <p:spPr>
          <a:xfrm>
            <a:off x="7315199" y="352013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5429" y="463153"/>
            <a:ext cx="6888480" cy="534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200"/>
              </a:lnSpc>
            </a:pPr>
            <a:r>
              <a:rPr lang="en-US" sz="3200" b="1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Technology stack and Development :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197477" y="1326356"/>
            <a:ext cx="7035451" cy="3196947"/>
          </a:xfrm>
          <a:prstGeom prst="roundRect">
            <a:avLst>
              <a:gd name="adj" fmla="val 2160"/>
            </a:avLst>
          </a:prstGeom>
          <a:solidFill>
            <a:srgbClr val="101620"/>
          </a:solidFill>
          <a:ln w="15240">
            <a:solidFill>
              <a:srgbClr val="002A80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094" y="1506022"/>
            <a:ext cx="493276" cy="493276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0707" y="1641634"/>
            <a:ext cx="221933" cy="22193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5094" y="2163723"/>
            <a:ext cx="4009549" cy="427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5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Programming Languages</a:t>
            </a:r>
            <a:endParaRPr lang="en-US" sz="2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094" y="2776061"/>
            <a:ext cx="1567577" cy="1567577"/>
          </a:xfrm>
          <a:prstGeom prst="rect">
            <a:avLst/>
          </a:prstGeom>
        </p:spPr>
      </p:pic>
      <p:sp>
        <p:nvSpPr>
          <p:cNvPr id="8" name="Shape 3"/>
          <p:cNvSpPr/>
          <p:nvPr/>
        </p:nvSpPr>
        <p:spPr>
          <a:xfrm>
            <a:off x="7397353" y="1326356"/>
            <a:ext cx="6657618" cy="3196947"/>
          </a:xfrm>
          <a:prstGeom prst="roundRect">
            <a:avLst>
              <a:gd name="adj" fmla="val 2160"/>
            </a:avLst>
          </a:prstGeom>
          <a:solidFill>
            <a:srgbClr val="101620"/>
          </a:solidFill>
          <a:ln w="15240">
            <a:solidFill>
              <a:srgbClr val="002A80"/>
            </a:solidFill>
            <a:prstDash val="solid"/>
          </a:ln>
        </p:spPr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77018" y="1506022"/>
            <a:ext cx="493276" cy="493276"/>
          </a:xfrm>
          <a:prstGeom prst="rect">
            <a:avLst/>
          </a:prstGeom>
        </p:spPr>
      </p:pic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12631" y="1641634"/>
            <a:ext cx="221933" cy="221933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577018" y="2163723"/>
            <a:ext cx="3288506" cy="427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5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ML/DL Frameworks</a:t>
            </a:r>
            <a:endParaRPr lang="en-US" sz="2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5"/>
          <p:cNvSpPr/>
          <p:nvPr/>
        </p:nvSpPr>
        <p:spPr>
          <a:xfrm>
            <a:off x="7577018" y="2776061"/>
            <a:ext cx="6298287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TensorFlow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6"/>
          <p:cNvSpPr/>
          <p:nvPr/>
        </p:nvSpPr>
        <p:spPr>
          <a:xfrm>
            <a:off x="9358884" y="2747248"/>
            <a:ext cx="6298287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scikit-learn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7588400" y="3229087"/>
            <a:ext cx="6298287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Pandas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7563766" y="3683019"/>
            <a:ext cx="6298287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NumPy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9"/>
          <p:cNvSpPr/>
          <p:nvPr/>
        </p:nvSpPr>
        <p:spPr>
          <a:xfrm>
            <a:off x="9358884" y="3209627"/>
            <a:ext cx="6298287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Pickle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0"/>
          <p:cNvSpPr/>
          <p:nvPr/>
        </p:nvSpPr>
        <p:spPr>
          <a:xfrm>
            <a:off x="197477" y="4746896"/>
            <a:ext cx="6847630" cy="3373760"/>
          </a:xfrm>
          <a:prstGeom prst="roundRect">
            <a:avLst>
              <a:gd name="adj" fmla="val 2243"/>
            </a:avLst>
          </a:prstGeom>
          <a:solidFill>
            <a:srgbClr val="101620"/>
          </a:solidFill>
          <a:ln w="15240">
            <a:solidFill>
              <a:srgbClr val="002A80"/>
            </a:solidFill>
            <a:prstDash val="solid"/>
          </a:ln>
        </p:spPr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5094" y="4867394"/>
            <a:ext cx="493276" cy="493276"/>
          </a:xfrm>
          <a:prstGeom prst="rect">
            <a:avLst/>
          </a:prstGeom>
        </p:spPr>
      </p:pic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90707" y="5003006"/>
            <a:ext cx="221933" cy="221933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755094" y="5525095"/>
            <a:ext cx="3288506" cy="427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5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Development Tools</a:t>
            </a:r>
            <a:endParaRPr lang="en-US" sz="2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Image 7" descr="preencoded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55094" y="6137434"/>
            <a:ext cx="1960959" cy="1304925"/>
          </a:xfrm>
          <a:prstGeom prst="rect">
            <a:avLst/>
          </a:prstGeom>
        </p:spPr>
      </p:pic>
      <p:sp>
        <p:nvSpPr>
          <p:cNvPr id="22" name="Shape 12"/>
          <p:cNvSpPr/>
          <p:nvPr/>
        </p:nvSpPr>
        <p:spPr>
          <a:xfrm>
            <a:off x="7209533" y="4718625"/>
            <a:ext cx="7271682" cy="3402031"/>
          </a:xfrm>
          <a:prstGeom prst="roundRect">
            <a:avLst>
              <a:gd name="adj" fmla="val 2243"/>
            </a:avLst>
          </a:prstGeom>
          <a:solidFill>
            <a:srgbClr val="101620"/>
          </a:solidFill>
          <a:ln w="15240">
            <a:solidFill>
              <a:srgbClr val="002A80"/>
            </a:solidFill>
            <a:prstDash val="solid"/>
          </a:ln>
        </p:spPr>
      </p:sp>
      <p:pic>
        <p:nvPicPr>
          <p:cNvPr id="23" name="Image 8" descr="preencoded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577018" y="4867394"/>
            <a:ext cx="493276" cy="493276"/>
          </a:xfrm>
          <a:prstGeom prst="rect">
            <a:avLst/>
          </a:prstGeom>
        </p:spPr>
      </p:pic>
      <p:pic>
        <p:nvPicPr>
          <p:cNvPr id="24" name="Image 9" descr="preencoded.png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712630" y="5021908"/>
            <a:ext cx="221933" cy="221933"/>
          </a:xfrm>
          <a:prstGeom prst="rect">
            <a:avLst/>
          </a:prstGeom>
        </p:spPr>
      </p:pic>
      <p:sp>
        <p:nvSpPr>
          <p:cNvPr id="25" name="Text 13"/>
          <p:cNvSpPr/>
          <p:nvPr/>
        </p:nvSpPr>
        <p:spPr>
          <a:xfrm>
            <a:off x="7577018" y="5525095"/>
            <a:ext cx="3867864" cy="427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5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Database &amp; Deployment</a:t>
            </a:r>
            <a:endParaRPr lang="en-US" sz="2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6" name="Image 10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577018" y="6137434"/>
            <a:ext cx="1449348" cy="1449348"/>
          </a:xfrm>
          <a:prstGeom prst="rect">
            <a:avLst/>
          </a:prstGeom>
        </p:spPr>
      </p:pic>
      <p:pic>
        <p:nvPicPr>
          <p:cNvPr id="1028" name="Picture 4" descr="Netlify | Magnolia Headless CMS">
            <a:extLst>
              <a:ext uri="{FF2B5EF4-FFF2-40B4-BE49-F238E27FC236}">
                <a16:creationId xmlns:a16="http://schemas.microsoft.com/office/drawing/2014/main" id="{F86051A8-B4E4-82BA-88BC-937B3FE8B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0792" y="6137434"/>
            <a:ext cx="1949960" cy="1449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eploying to Railway - Apibara ...">
            <a:extLst>
              <a:ext uri="{FF2B5EF4-FFF2-40B4-BE49-F238E27FC236}">
                <a16:creationId xmlns:a16="http://schemas.microsoft.com/office/drawing/2014/main" id="{88AA9790-3266-D32B-8329-32A9FE787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0752" y="6137434"/>
            <a:ext cx="2734553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10 Features of VS Code Every Developer ...">
            <a:extLst>
              <a:ext uri="{FF2B5EF4-FFF2-40B4-BE49-F238E27FC236}">
                <a16:creationId xmlns:a16="http://schemas.microsoft.com/office/drawing/2014/main" id="{4B07F218-085F-6D1B-AA54-D6073D52A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610" y="6176121"/>
            <a:ext cx="2466975" cy="13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419064" y="972919"/>
            <a:ext cx="5211961" cy="532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150"/>
              </a:lnSpc>
            </a:pPr>
            <a:r>
              <a:rPr lang="en-US" sz="3600" b="1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Mathematical Foundation: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86693" y="2136041"/>
            <a:ext cx="4688562" cy="425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55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Core Mathematical Formulas: </a:t>
            </a:r>
            <a:endParaRPr lang="en-US" sz="2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73405" y="3972758"/>
            <a:ext cx="4246959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990574" y="2109298"/>
            <a:ext cx="2457569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900" b="1" dirty="0">
                <a:solidFill>
                  <a:srgbClr val="F2F2F2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Transformer: 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73405" y="4922877"/>
            <a:ext cx="13483590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650"/>
              </a:lnSpc>
              <a:buSzPct val="100000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573405" y="5569863"/>
            <a:ext cx="13483590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887477" y="4806196"/>
            <a:ext cx="277475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90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Key Model Parameters: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203EA78B-C7D0-00D6-CB98-3C655CEA87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8441291"/>
              </p:ext>
            </p:extLst>
          </p:nvPr>
        </p:nvGraphicFramePr>
        <p:xfrm>
          <a:off x="205924" y="2734544"/>
          <a:ext cx="6042476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6911">
                  <a:extLst>
                    <a:ext uri="{9D8B030D-6E8A-4147-A177-3AD203B41FA5}">
                      <a16:colId xmlns:a16="http://schemas.microsoft.com/office/drawing/2014/main" val="2664815135"/>
                    </a:ext>
                  </a:extLst>
                </a:gridCol>
                <a:gridCol w="3725565">
                  <a:extLst>
                    <a:ext uri="{9D8B030D-6E8A-4147-A177-3AD203B41FA5}">
                      <a16:colId xmlns:a16="http://schemas.microsoft.com/office/drawing/2014/main" val="1150496861"/>
                    </a:ext>
                  </a:extLst>
                </a:gridCol>
              </a:tblGrid>
              <a:tr h="5118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2F2F2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Discriminator Loss</a:t>
                      </a:r>
                      <a:endParaRPr lang="en-IN" dirty="0"/>
                    </a:p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rgbClr val="F2F2F2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L(D) = −(log(D(x)) + log(1 − D(G(z))))</a:t>
                      </a:r>
                      <a:endParaRPr lang="en-IN" sz="1600" dirty="0"/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4987658"/>
                  </a:ext>
                </a:extLst>
              </a:tr>
              <a:tr h="511804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Generator Loss 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L(G) = −log(D(G(z)))</a:t>
                      </a:r>
                      <a:endParaRPr lang="en-US" sz="1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04707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1CDA0AFC-7DA8-F528-790B-F7706AA5F2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6136949"/>
              </p:ext>
            </p:extLst>
          </p:nvPr>
        </p:nvGraphicFramePr>
        <p:xfrm>
          <a:off x="6541478" y="2599015"/>
          <a:ext cx="7983416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1708">
                  <a:extLst>
                    <a:ext uri="{9D8B030D-6E8A-4147-A177-3AD203B41FA5}">
                      <a16:colId xmlns:a16="http://schemas.microsoft.com/office/drawing/2014/main" val="2181774377"/>
                    </a:ext>
                  </a:extLst>
                </a:gridCol>
                <a:gridCol w="3991708">
                  <a:extLst>
                    <a:ext uri="{9D8B030D-6E8A-4147-A177-3AD203B41FA5}">
                      <a16:colId xmlns:a16="http://schemas.microsoft.com/office/drawing/2014/main" val="813570299"/>
                    </a:ext>
                  </a:extLst>
                </a:gridCol>
              </a:tblGrid>
              <a:tr h="347297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Scaled dot-product attention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Att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(Q,K,V)= 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softmax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(QK^T/√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d_k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)V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410653"/>
                  </a:ext>
                </a:extLst>
              </a:tr>
              <a:tr h="347297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Multi-Head Attention mechanism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MultiHead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(Q,K,V)=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Concat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(h1​,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h_h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​)W^O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095291"/>
                  </a:ext>
                </a:extLst>
              </a:tr>
              <a:tr h="232822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Feed-Forward Network (FFN): 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" pitchFamily="34" charset="-122"/>
                          <a:cs typeface="Times New Roman" panose="02020603050405020304" pitchFamily="18" charset="0"/>
                        </a:rPr>
                        <a:t>FFN(x)=max(0,xW1​+b1​)W2​+b2​</a:t>
                      </a:r>
                      <a:endParaRPr lang="en-US" sz="1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4753455"/>
                  </a:ext>
                </a:extLst>
              </a:tr>
              <a:tr h="856349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F1-Score (Model Evaluation): 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F1=(2⋅Precision⋅Recall​ / Precision + Recall)</a:t>
                      </a:r>
                      <a:endParaRPr lang="en-US" sz="1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451090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6DC3B0E3-D4C6-AC9D-0B81-8C99A0BCC7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9089501"/>
              </p:ext>
            </p:extLst>
          </p:nvPr>
        </p:nvGraphicFramePr>
        <p:xfrm>
          <a:off x="1371600" y="5316022"/>
          <a:ext cx="798341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417">
                  <a:extLst>
                    <a:ext uri="{9D8B030D-6E8A-4147-A177-3AD203B41FA5}">
                      <a16:colId xmlns:a16="http://schemas.microsoft.com/office/drawing/2014/main" val="2298777267"/>
                    </a:ext>
                  </a:extLst>
                </a:gridCol>
                <a:gridCol w="6332998">
                  <a:extLst>
                    <a:ext uri="{9D8B030D-6E8A-4147-A177-3AD203B41FA5}">
                      <a16:colId xmlns:a16="http://schemas.microsoft.com/office/drawing/2014/main" val="28224133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Learning rate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0.001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603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Batch size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64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30362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Activation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ReLU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( in hidden layers) and </a:t>
                      </a:r>
                      <a:r>
                        <a:rPr lang="en-US" sz="1800" b="1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Softmax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Geist Bold" pitchFamily="34" charset="-122"/>
                          <a:cs typeface="Times New Roman" panose="02020603050405020304" pitchFamily="18" charset="0"/>
                        </a:rPr>
                        <a:t>(in output layer)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869979"/>
                  </a:ext>
                </a:extLst>
              </a:tr>
            </a:tbl>
          </a:graphicData>
        </a:graphic>
      </p:graphicFrame>
      <p:pic>
        <p:nvPicPr>
          <p:cNvPr id="23" name="Picture 22">
            <a:extLst>
              <a:ext uri="{FF2B5EF4-FFF2-40B4-BE49-F238E27FC236}">
                <a16:creationId xmlns:a16="http://schemas.microsoft.com/office/drawing/2014/main" id="{75AF4A22-97D0-661B-4D96-E93856E63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5153" y="7362704"/>
            <a:ext cx="2619741" cy="8668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EDF64867-BC0D-15E1-ED37-37F78107D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4630400" cy="8229601"/>
          </a:xfrm>
          <a:prstGeom prst="rect">
            <a:avLst/>
          </a:prstGeom>
        </p:spPr>
      </p:pic>
      <p:sp>
        <p:nvSpPr>
          <p:cNvPr id="43" name="Shape 0">
            <a:extLst>
              <a:ext uri="{FF2B5EF4-FFF2-40B4-BE49-F238E27FC236}">
                <a16:creationId xmlns:a16="http://schemas.microsoft.com/office/drawing/2014/main" id="{41894389-C369-7216-4039-38E2416B820A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>
              <a:alpha val="80000"/>
            </a:srgbClr>
          </a:solidFill>
          <a:ln/>
        </p:spPr>
      </p:sp>
      <p:sp>
        <p:nvSpPr>
          <p:cNvPr id="2" name="Text 0"/>
          <p:cNvSpPr/>
          <p:nvPr/>
        </p:nvSpPr>
        <p:spPr>
          <a:xfrm>
            <a:off x="1489289" y="168116"/>
            <a:ext cx="9076968" cy="522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100"/>
              </a:lnSpc>
            </a:pPr>
            <a:r>
              <a:rPr lang="en-US" sz="3200" b="1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Achievement, Challenges &amp; Future Directions</a:t>
            </a:r>
            <a:endParaRPr lang="en-US" sz="3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0091" y="752365"/>
            <a:ext cx="4711102" cy="2461023"/>
          </a:xfrm>
          <a:prstGeom prst="roundRect">
            <a:avLst>
              <a:gd name="adj" fmla="val 3336"/>
            </a:avLst>
          </a:prstGeom>
          <a:solidFill>
            <a:srgbClr val="101620"/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63165" y="879037"/>
            <a:ext cx="3218617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50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Key learnings: 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327600" y="1515784"/>
            <a:ext cx="4041934" cy="5231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How GAN synthetic data will help to the Transformer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327600" y="2283821"/>
            <a:ext cx="4041934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How to collect data from IOT devices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39259" y="2810947"/>
            <a:ext cx="4041934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endParaRPr lang="en-US" sz="1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038702" y="752365"/>
            <a:ext cx="4473559" cy="2496256"/>
          </a:xfrm>
          <a:prstGeom prst="roundRect">
            <a:avLst>
              <a:gd name="adj" fmla="val 3336"/>
            </a:avLst>
          </a:prstGeom>
          <a:solidFill>
            <a:srgbClr val="101620"/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118140" y="917021"/>
            <a:ext cx="3859054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50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Potential improvements: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118140" y="1589835"/>
            <a:ext cx="4041934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Use advanced GANs for synthetic data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118140" y="1982045"/>
            <a:ext cx="4041934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Integrate graph-based modeling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118140" y="2455366"/>
            <a:ext cx="4041934" cy="5231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Expand dataset with additional real-world attacks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9673114" y="752365"/>
            <a:ext cx="4394121" cy="2496256"/>
          </a:xfrm>
          <a:prstGeom prst="roundRect">
            <a:avLst>
              <a:gd name="adj" fmla="val 3336"/>
            </a:avLst>
          </a:prstGeom>
          <a:solidFill>
            <a:srgbClr val="101620"/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769770" y="917021"/>
            <a:ext cx="3849052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50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Real-world applications: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9849207" y="1515784"/>
            <a:ext cx="4041934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Smart Home Devices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9849207" y="1913177"/>
            <a:ext cx="4041934" cy="5231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Industrial IoT (IIoT) / Smart Manufacturing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9849207" y="2549367"/>
            <a:ext cx="4041934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Smart Healthcare Systems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0" y="3409474"/>
            <a:ext cx="4957287" cy="2287548"/>
          </a:xfrm>
          <a:prstGeom prst="roundRect">
            <a:avLst>
              <a:gd name="adj" fmla="val 2955"/>
            </a:avLst>
          </a:prstGeom>
          <a:solidFill>
            <a:srgbClr val="101620"/>
          </a:solidFill>
          <a:ln w="15240">
            <a:solidFill>
              <a:srgbClr val="002A80"/>
            </a:solidFill>
            <a:prstDash val="solid"/>
          </a:ln>
        </p:spPr>
        <p:txBody>
          <a:bodyPr/>
          <a:lstStyle/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404675" y="3480499"/>
            <a:ext cx="4041934" cy="8365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50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Comparison with paper's results: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39259" y="4518660"/>
            <a:ext cx="4041934" cy="209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endParaRPr lang="en-US" sz="1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5118140" y="3409474"/>
            <a:ext cx="4394121" cy="2287548"/>
          </a:xfrm>
          <a:prstGeom prst="roundRect">
            <a:avLst>
              <a:gd name="adj" fmla="val 2955"/>
            </a:avLst>
          </a:prstGeom>
          <a:solidFill>
            <a:srgbClr val="101620"/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272898" y="3444834"/>
            <a:ext cx="3499247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50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Performance analysis: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5294233" y="4100393"/>
            <a:ext cx="4041934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Good Accuracy on real test data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5294233" y="4418290"/>
            <a:ext cx="4041934" cy="5231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b="1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Loss:</a:t>
            </a: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 Low and stable → good convergence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5294233" y="4997768"/>
            <a:ext cx="4041934" cy="5231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b="1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Efficiency:</a:t>
            </a: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 Moderate training time; best with GPU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9673114" y="3409474"/>
            <a:ext cx="4394121" cy="2287548"/>
          </a:xfrm>
          <a:prstGeom prst="roundRect">
            <a:avLst>
              <a:gd name="adj" fmla="val 2955"/>
            </a:avLst>
          </a:prstGeom>
          <a:solidFill>
            <a:srgbClr val="101620"/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9849207" y="3480498"/>
            <a:ext cx="3218617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50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Challenges faced: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9849207" y="4100393"/>
            <a:ext cx="4041934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Imbalanced dataset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9849207" y="4509418"/>
            <a:ext cx="4041934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Noisy / redundant logs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9849207" y="4972626"/>
            <a:ext cx="4041934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Many</a:t>
            </a:r>
            <a:r>
              <a:rPr lang="en-US" b="1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features (60+)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70091" y="5857875"/>
            <a:ext cx="9779116" cy="1913334"/>
          </a:xfrm>
          <a:prstGeom prst="roundRect">
            <a:avLst>
              <a:gd name="adj" fmla="val 3533"/>
            </a:avLst>
          </a:prstGeom>
          <a:solidFill>
            <a:srgbClr val="101620"/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241862" y="5928407"/>
            <a:ext cx="3218617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50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Limitations: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739259" y="6548795"/>
            <a:ext cx="4840926" cy="10463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• little complex detect rare attacks</a:t>
            </a:r>
          </a:p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• noises in the GAN generated dataset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89F6F9-15E6-DE9A-E51F-7306374B9883}"/>
              </a:ext>
            </a:extLst>
          </p:cNvPr>
          <p:cNvSpPr txBox="1"/>
          <p:nvPr/>
        </p:nvSpPr>
        <p:spPr>
          <a:xfrm rot="10800000" flipV="1">
            <a:off x="241863" y="4308684"/>
            <a:ext cx="4473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Edge-</a:t>
            </a:r>
            <a:r>
              <a:rPr lang="en-US" dirty="0" err="1">
                <a:solidFill>
                  <a:schemeClr val="bg2"/>
                </a:solidFill>
              </a:rPr>
              <a:t>IIoT</a:t>
            </a:r>
            <a:r>
              <a:rPr lang="en-US" dirty="0">
                <a:solidFill>
                  <a:schemeClr val="bg2"/>
                </a:solidFill>
              </a:rPr>
              <a:t> (selected 47 features, 14 attack classes)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D21048F-AB23-3B7B-AC38-10F7D1A5FC24}"/>
              </a:ext>
            </a:extLst>
          </p:cNvPr>
          <p:cNvSpPr txBox="1"/>
          <p:nvPr/>
        </p:nvSpPr>
        <p:spPr>
          <a:xfrm>
            <a:off x="211599" y="4888707"/>
            <a:ext cx="4273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2"/>
                </a:solidFill>
              </a:rPr>
              <a:t>Class-conditioned synthetic   augmentation (</a:t>
            </a:r>
            <a:r>
              <a:rPr lang="en-IN" dirty="0" err="1">
                <a:solidFill>
                  <a:schemeClr val="bg2"/>
                </a:solidFill>
              </a:rPr>
              <a:t>cGAN</a:t>
            </a:r>
            <a:r>
              <a:rPr lang="en-IN" dirty="0">
                <a:solidFill>
                  <a:schemeClr val="bg2"/>
                </a:solidFill>
              </a:rPr>
              <a:t>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44F59C3-0887-A03B-749C-218F06FF7547}"/>
              </a:ext>
            </a:extLst>
          </p:cNvPr>
          <p:cNvSpPr txBox="1"/>
          <p:nvPr/>
        </p:nvSpPr>
        <p:spPr>
          <a:xfrm>
            <a:off x="4828085" y="6478638"/>
            <a:ext cx="514272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05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Complex to generate the network data</a:t>
            </a:r>
          </a:p>
          <a:p>
            <a:pPr>
              <a:lnSpc>
                <a:spcPts val="2050"/>
              </a:lnSpc>
            </a:pPr>
            <a:r>
              <a:rPr lang="en-US" sz="20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•    Synthetic data may not capture real data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1C6F4AD-ED60-CE81-3633-E376B4744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0659" y="7245523"/>
            <a:ext cx="2619741" cy="86689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449</Words>
  <Application>Microsoft Office PowerPoint</Application>
  <PresentationFormat>Custom</PresentationFormat>
  <Paragraphs>72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Source san3</vt:lpstr>
      <vt:lpstr>Arial</vt:lpstr>
      <vt:lpstr>Geist</vt:lpstr>
      <vt:lpstr>Times New Roman</vt:lpstr>
      <vt:lpstr>Lora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hp</dc:creator>
  <cp:lastModifiedBy>abhiramgoud518@gmail.com</cp:lastModifiedBy>
  <cp:revision>11</cp:revision>
  <dcterms:created xsi:type="dcterms:W3CDTF">2025-11-08T15:45:16Z</dcterms:created>
  <dcterms:modified xsi:type="dcterms:W3CDTF">2025-11-09T13:13:31Z</dcterms:modified>
</cp:coreProperties>
</file>